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52"/>
  </p:notesMasterIdLst>
  <p:sldIdLst>
    <p:sldId id="256" r:id="rId5"/>
    <p:sldId id="259" r:id="rId6"/>
    <p:sldId id="312" r:id="rId7"/>
    <p:sldId id="276" r:id="rId8"/>
    <p:sldId id="262" r:id="rId9"/>
    <p:sldId id="258" r:id="rId10"/>
    <p:sldId id="277" r:id="rId11"/>
    <p:sldId id="313" r:id="rId12"/>
    <p:sldId id="266" r:id="rId13"/>
    <p:sldId id="286" r:id="rId14"/>
    <p:sldId id="314" r:id="rId15"/>
    <p:sldId id="287" r:id="rId16"/>
    <p:sldId id="267" r:id="rId17"/>
    <p:sldId id="268" r:id="rId18"/>
    <p:sldId id="279" r:id="rId19"/>
    <p:sldId id="315" r:id="rId20"/>
    <p:sldId id="316" r:id="rId21"/>
    <p:sldId id="317" r:id="rId22"/>
    <p:sldId id="318" r:id="rId23"/>
    <p:sldId id="319" r:id="rId24"/>
    <p:sldId id="269" r:id="rId25"/>
    <p:sldId id="310" r:id="rId26"/>
    <p:sldId id="297" r:id="rId27"/>
    <p:sldId id="284" r:id="rId28"/>
    <p:sldId id="283" r:id="rId29"/>
    <p:sldId id="289" r:id="rId30"/>
    <p:sldId id="288" r:id="rId31"/>
    <p:sldId id="290" r:id="rId32"/>
    <p:sldId id="291" r:id="rId33"/>
    <p:sldId id="311" r:id="rId34"/>
    <p:sldId id="293" r:id="rId35"/>
    <p:sldId id="294" r:id="rId36"/>
    <p:sldId id="295" r:id="rId37"/>
    <p:sldId id="285" r:id="rId38"/>
    <p:sldId id="270" r:id="rId39"/>
    <p:sldId id="278" r:id="rId40"/>
    <p:sldId id="298" r:id="rId41"/>
    <p:sldId id="299" r:id="rId42"/>
    <p:sldId id="301" r:id="rId43"/>
    <p:sldId id="300" r:id="rId44"/>
    <p:sldId id="296" r:id="rId45"/>
    <p:sldId id="303" r:id="rId46"/>
    <p:sldId id="304" r:id="rId47"/>
    <p:sldId id="306" r:id="rId48"/>
    <p:sldId id="305" r:id="rId49"/>
    <p:sldId id="307" r:id="rId50"/>
    <p:sldId id="308" r:id="rId51"/>
  </p:sldIdLst>
  <p:sldSz cx="9144000" cy="6858000" type="screen4x3"/>
  <p:notesSz cx="6805613" cy="99393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  <p15:guide id="3" orient="horz" pos="3131">
          <p15:clr>
            <a:srgbClr val="A4A3A4"/>
          </p15:clr>
        </p15:guide>
        <p15:guide id="4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80"/>
    <a:srgbClr val="996633"/>
    <a:srgbClr val="00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38" autoAdjust="0"/>
    <p:restoredTop sz="93945" autoAdjust="0"/>
  </p:normalViewPr>
  <p:slideViewPr>
    <p:cSldViewPr>
      <p:cViewPr varScale="1">
        <p:scale>
          <a:sx n="94" d="100"/>
          <a:sy n="94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962" y="-84"/>
      </p:cViewPr>
      <p:guideLst>
        <p:guide orient="horz" pos="3127"/>
        <p:guide orient="horz" pos="3131"/>
        <p:guide pos="2142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9841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5" tIns="45733" rIns="91465" bIns="45733" numCol="1" anchor="t" anchorCtr="0" compatLnSpc="1">
            <a:prstTxWarp prst="textNoShape">
              <a:avLst/>
            </a:prstTxWarp>
          </a:bodyPr>
          <a:lstStyle>
            <a:lvl1pPr defTabSz="914786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4183" y="0"/>
            <a:ext cx="2949841" cy="49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5" tIns="45733" rIns="91465" bIns="45733" numCol="1" anchor="t" anchorCtr="0" compatLnSpc="1">
            <a:prstTxWarp prst="textNoShape">
              <a:avLst/>
            </a:prstTxWarp>
          </a:bodyPr>
          <a:lstStyle>
            <a:lvl1pPr algn="r" defTabSz="914786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70463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835" y="4722499"/>
            <a:ext cx="5443536" cy="447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5" tIns="45733" rIns="91465" bIns="45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0227"/>
            <a:ext cx="2949841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5" tIns="45733" rIns="91465" bIns="45733" numCol="1" anchor="b" anchorCtr="0" compatLnSpc="1">
            <a:prstTxWarp prst="textNoShape">
              <a:avLst/>
            </a:prstTxWarp>
          </a:bodyPr>
          <a:lstStyle>
            <a:lvl1pPr defTabSz="914786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4183" y="9440227"/>
            <a:ext cx="2949841" cy="49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65" tIns="45733" rIns="91465" bIns="45733" numCol="1" anchor="b" anchorCtr="0" compatLnSpc="1">
            <a:prstTxWarp prst="textNoShape">
              <a:avLst/>
            </a:prstTxWarp>
          </a:bodyPr>
          <a:lstStyle>
            <a:lvl1pPr algn="r" defTabSz="913815">
              <a:defRPr sz="1200"/>
            </a:lvl1pPr>
          </a:lstStyle>
          <a:p>
            <a:fld id="{4E849DB1-EBDD-4835-BFC0-172A2AAAF5D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427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722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819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3405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970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701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70234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9978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800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94967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740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9270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913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7231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295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056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616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564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710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49DB1-EBDD-4835-BFC0-172A2AAAF5D2}" type="slidenum">
              <a:rPr lang="fr-FR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62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129AF2-6C91-4FE4-8F5C-CD1B2DAC018E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2267744" cy="2289088"/>
          </a:xfrm>
          <a:prstGeom prst="rect">
            <a:avLst/>
          </a:prstGeom>
        </p:spPr>
      </p:pic>
      <p:sp>
        <p:nvSpPr>
          <p:cNvPr id="10" name="ZoneTexte 9"/>
          <p:cNvSpPr txBox="1"/>
          <p:nvPr userDrawn="1"/>
        </p:nvSpPr>
        <p:spPr>
          <a:xfrm>
            <a:off x="2015208" y="188640"/>
            <a:ext cx="73813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solidFill>
                  <a:srgbClr val="002060"/>
                </a:solidFill>
              </a:rPr>
              <a:t>Association des Ecologistes pour le Nucléaire</a:t>
            </a:r>
          </a:p>
        </p:txBody>
      </p:sp>
    </p:spTree>
    <p:extLst>
      <p:ext uri="{BB962C8B-B14F-4D97-AF65-F5344CB8AC3E}">
        <p14:creationId xmlns:p14="http://schemas.microsoft.com/office/powerpoint/2010/main" val="158709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94F7197B-5EC4-4AF9-BB11-51FC99FC7A61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72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1A67C59F-C2EE-4C69-BA59-05BCD60085D7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92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0"/>
            <a:ext cx="8384872" cy="1143000"/>
          </a:xfrm>
        </p:spPr>
        <p:txBody>
          <a:bodyPr/>
          <a:lstStyle>
            <a:lvl1pPr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0A7341-BC96-44C6-A824-0EDAEF528BBA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4" y="5800346"/>
            <a:ext cx="1046932" cy="105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00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BC74D4-1BE6-4A61-ABDD-38706BDD65F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1501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2400" y="0"/>
            <a:ext cx="8686800" cy="1143000"/>
          </a:xfrm>
        </p:spPr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525344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525344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1B58F67-414F-439B-AB63-CDFB66DCAFBF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Picture 3" descr="ADT-grologo-RVB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22487"/>
            <a:ext cx="2339752" cy="6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6795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B721C1-266E-444E-8FD7-4AE479B068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25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794BB-6644-44F1-98ED-A600459E9DB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782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5459B11E-62E5-4660-8F50-E253C146B5D0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5010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44825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448251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44825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CCDC7DBC-B0ED-429D-8209-1DDA99476CEA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82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520259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520259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520259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A335F98E-BB93-48B5-B6AE-B7B4B6D5A0C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986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dirty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F52C029-B4FD-4D1B-9BF6-4BED64B511C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3327127"/>
            <a:ext cx="7772400" cy="1470025"/>
          </a:xfrm>
        </p:spPr>
        <p:txBody>
          <a:bodyPr/>
          <a:lstStyle/>
          <a:p>
            <a:r>
              <a:rPr lang="fr-FR" dirty="0"/>
              <a:t>Anomalies de pièces forgées utilisées par AREVA</a:t>
            </a:r>
            <a:br>
              <a:rPr lang="fr-FR" dirty="0"/>
            </a:br>
            <a:r>
              <a:rPr lang="fr-FR" sz="3600" dirty="0"/>
              <a:t>Pourquoi des centrales nucléaires françaises sont à l’arrêt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59632" y="5157192"/>
            <a:ext cx="6400800" cy="936104"/>
          </a:xfrm>
        </p:spPr>
        <p:txBody>
          <a:bodyPr/>
          <a:lstStyle/>
          <a:p>
            <a:endParaRPr lang="fr-FR" dirty="0"/>
          </a:p>
          <a:p>
            <a:r>
              <a:rPr lang="fr-FR" dirty="0">
                <a:solidFill>
                  <a:srgbClr val="002060"/>
                </a:solidFill>
              </a:rPr>
              <a:t>Dominique Vignon</a:t>
            </a:r>
          </a:p>
        </p:txBody>
      </p:sp>
    </p:spTree>
    <p:extLst>
      <p:ext uri="{BB962C8B-B14F-4D97-AF65-F5344CB8AC3E}">
        <p14:creationId xmlns:p14="http://schemas.microsoft.com/office/powerpoint/2010/main" val="30069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0" y="18864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/>
              <a:t>Energie absorbée</a:t>
            </a:r>
            <a:br>
              <a:rPr lang="fr-FR" dirty="0"/>
            </a:br>
            <a:r>
              <a:rPr lang="fr-FR" dirty="0"/>
              <a:t>Charpy V </a:t>
            </a:r>
            <a:r>
              <a:rPr lang="fr-FR" dirty="0" err="1"/>
              <a:t>notch</a:t>
            </a:r>
            <a:r>
              <a:rPr lang="fr-FR" dirty="0"/>
              <a:t> test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" y="1562293"/>
            <a:ext cx="9113907" cy="49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Energie absorbée</a:t>
            </a:r>
            <a:br>
              <a:rPr lang="fr-FR" dirty="0"/>
            </a:br>
            <a:r>
              <a:rPr lang="fr-FR" dirty="0"/>
              <a:t>Charpy V </a:t>
            </a:r>
            <a:r>
              <a:rPr lang="fr-FR" dirty="0" err="1"/>
              <a:t>notch</a:t>
            </a:r>
            <a:r>
              <a:rPr lang="fr-FR" dirty="0"/>
              <a:t> test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Académie des Technologies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13 mai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1026" name="Picture 2" descr="http://ts3.mm.bing.net/th?id=JN.ciaTGK35abjAuvNEK21cug&amp;pid=1.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24744"/>
            <a:ext cx="3600400" cy="56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03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029193" cy="1149927"/>
          </a:xfrm>
        </p:spPr>
        <p:txBody>
          <a:bodyPr/>
          <a:lstStyle/>
          <a:p>
            <a:r>
              <a:rPr lang="fr-FR" dirty="0"/>
              <a:t>Eprouvettes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60" y="1844824"/>
            <a:ext cx="4644008" cy="35698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844824"/>
            <a:ext cx="4755289" cy="356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0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657496" y="-27384"/>
            <a:ext cx="5050904" cy="1143000"/>
          </a:xfrm>
        </p:spPr>
        <p:txBody>
          <a:bodyPr/>
          <a:lstStyle/>
          <a:p>
            <a:r>
              <a:rPr lang="fr-FR" dirty="0"/>
              <a:t>Les opérations de forge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96" y="1127458"/>
            <a:ext cx="6650652" cy="585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0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pièces ne peuvent pas être homogènes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7" name="Espace réservé de la date 3"/>
          <p:cNvSpPr txBox="1">
            <a:spLocks/>
          </p:cNvSpPr>
          <p:nvPr/>
        </p:nvSpPr>
        <p:spPr>
          <a:xfrm>
            <a:off x="601098" y="5672534"/>
            <a:ext cx="1999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fr-FR" dirty="0"/>
          </a:p>
        </p:txBody>
      </p:sp>
      <p:sp>
        <p:nvSpPr>
          <p:cNvPr id="8" name="Espace réservé du pied de page 4"/>
          <p:cNvSpPr txBox="1">
            <a:spLocks/>
          </p:cNvSpPr>
          <p:nvPr/>
        </p:nvSpPr>
        <p:spPr>
          <a:xfrm>
            <a:off x="3325616" y="5891609"/>
            <a:ext cx="2713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6687570" y="6520259"/>
            <a:ext cx="199923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310A7341-BC96-44C6-A824-0EDAEF528BBA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479550" y="3279775"/>
            <a:ext cx="667625" cy="14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3" y="2294230"/>
            <a:ext cx="9127206" cy="251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3396597" y="5157126"/>
            <a:ext cx="271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Mesuré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78539" y="6199352"/>
            <a:ext cx="2569224" cy="3796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68909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pièces ne peuvent pas être homogènes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7" name="Espace réservé de la date 3"/>
          <p:cNvSpPr txBox="1">
            <a:spLocks/>
          </p:cNvSpPr>
          <p:nvPr/>
        </p:nvSpPr>
        <p:spPr>
          <a:xfrm>
            <a:off x="591570" y="6520259"/>
            <a:ext cx="19992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/>
              <a:t>Académie des Technologies</a:t>
            </a:r>
            <a:endParaRPr lang="fr-FR" dirty="0"/>
          </a:p>
        </p:txBody>
      </p:sp>
      <p:sp>
        <p:nvSpPr>
          <p:cNvPr id="8" name="Espace réservé du pied de page 4"/>
          <p:cNvSpPr txBox="1">
            <a:spLocks/>
          </p:cNvSpPr>
          <p:nvPr/>
        </p:nvSpPr>
        <p:spPr>
          <a:xfrm>
            <a:off x="3306560" y="6520259"/>
            <a:ext cx="27132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/>
              <a:t>13 mai 2015</a:t>
            </a:r>
          </a:p>
        </p:txBody>
      </p:sp>
      <p:sp>
        <p:nvSpPr>
          <p:cNvPr id="9" name="Espace réservé du numéro de diapositive 5"/>
          <p:cNvSpPr txBox="1">
            <a:spLocks/>
          </p:cNvSpPr>
          <p:nvPr/>
        </p:nvSpPr>
        <p:spPr>
          <a:xfrm>
            <a:off x="6687570" y="6520259"/>
            <a:ext cx="199923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310A7341-BC96-44C6-A824-0EDAEF528BBA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0" y="2655218"/>
            <a:ext cx="9147489" cy="193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3450576" y="4869160"/>
            <a:ext cx="2569224" cy="379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Calculé</a:t>
            </a:r>
          </a:p>
        </p:txBody>
      </p:sp>
    </p:spTree>
    <p:extLst>
      <p:ext uri="{BB962C8B-B14F-4D97-AF65-F5344CB8AC3E}">
        <p14:creationId xmlns:p14="http://schemas.microsoft.com/office/powerpoint/2010/main" val="108059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Académie des Technologies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13 mai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" y="-30095"/>
            <a:ext cx="9101138" cy="699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3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Académie des Technologies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13 mai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872238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729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Choc froid et sûreté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r>
              <a:rPr lang="fr-FR" dirty="0"/>
              <a:t>Accident hors dimensionnement</a:t>
            </a:r>
          </a:p>
          <a:p>
            <a:r>
              <a:rPr lang="fr-FR" dirty="0"/>
              <a:t>Initiateurs:</a:t>
            </a:r>
          </a:p>
          <a:p>
            <a:pPr lvl="2"/>
            <a:r>
              <a:rPr lang="fr-FR" dirty="0"/>
              <a:t>Injection de sécurité</a:t>
            </a:r>
          </a:p>
          <a:p>
            <a:pPr lvl="2"/>
            <a:r>
              <a:rPr lang="fr-FR" dirty="0"/>
              <a:t>Rupture de ligne vapeur (SLB)</a:t>
            </a:r>
          </a:p>
          <a:p>
            <a:r>
              <a:rPr lang="fr-FR" dirty="0"/>
              <a:t>Aggravants</a:t>
            </a:r>
          </a:p>
          <a:p>
            <a:pPr lvl="2"/>
            <a:r>
              <a:rPr lang="fr-FR" dirty="0"/>
              <a:t>Irradiation</a:t>
            </a:r>
          </a:p>
          <a:p>
            <a:r>
              <a:rPr lang="fr-FR" dirty="0"/>
              <a:t>Atténuation</a:t>
            </a:r>
          </a:p>
          <a:p>
            <a:pPr lvl="2"/>
            <a:r>
              <a:rPr lang="fr-FR" dirty="0"/>
              <a:t>Dilution</a:t>
            </a:r>
          </a:p>
          <a:p>
            <a:r>
              <a:rPr lang="fr-FR" dirty="0"/>
              <a:t>Les critères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Académie des Technologies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13 mai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087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critères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Arrêté ESPN (décembre 2005)</a:t>
            </a:r>
          </a:p>
          <a:p>
            <a:pPr lvl="2"/>
            <a:r>
              <a:rPr lang="fr-FR" dirty="0"/>
              <a:t>&gt; 60 J à 0°C si résistance à la traction &gt; 600 </a:t>
            </a:r>
            <a:r>
              <a:rPr lang="fr-FR" dirty="0" err="1"/>
              <a:t>Mpa</a:t>
            </a:r>
            <a:endParaRPr lang="fr-FR" dirty="0"/>
          </a:p>
          <a:p>
            <a:pPr lvl="2"/>
            <a:endParaRPr lang="fr-FR" dirty="0"/>
          </a:p>
          <a:p>
            <a:r>
              <a:rPr lang="fr-FR" dirty="0"/>
              <a:t>ASME et RCCM </a:t>
            </a:r>
          </a:p>
          <a:p>
            <a:pPr lvl="2"/>
            <a:r>
              <a:rPr lang="fr-FR" dirty="0"/>
              <a:t>Pas d’exigence à 0°C </a:t>
            </a:r>
          </a:p>
          <a:p>
            <a:pPr lvl="2"/>
            <a:r>
              <a:rPr lang="fr-FR" dirty="0"/>
              <a:t>Critère pour 90°F</a:t>
            </a:r>
          </a:p>
          <a:p>
            <a:pPr lvl="2"/>
            <a:r>
              <a:rPr lang="fr-FR" dirty="0"/>
              <a:t>Correspondrait à ~40 J à 0°C</a:t>
            </a:r>
          </a:p>
          <a:p>
            <a:r>
              <a:rPr lang="fr-FR" dirty="0"/>
              <a:t>Cuve Flamanville soumise à l’ESPN</a:t>
            </a:r>
          </a:p>
          <a:p>
            <a:pPr lvl="2"/>
            <a:r>
              <a:rPr lang="fr-FR" dirty="0"/>
              <a:t>Guides d’application ESPN postérieurs à la fabrication</a:t>
            </a:r>
          </a:p>
          <a:p>
            <a:pPr lvl="2"/>
            <a:endParaRPr lang="fr-FR" dirty="0"/>
          </a:p>
          <a:p>
            <a:endParaRPr lang="en-US" b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Académie des Technologies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13 mai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78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/>
        </p:nvGrpSpPr>
        <p:grpSpPr>
          <a:xfrm>
            <a:off x="3275856" y="127061"/>
            <a:ext cx="5705844" cy="6552728"/>
            <a:chOff x="323528" y="260648"/>
            <a:chExt cx="5705844" cy="6552728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64" y="507792"/>
              <a:ext cx="5256584" cy="6251521"/>
            </a:xfrm>
            <a:prstGeom prst="rect">
              <a:avLst/>
            </a:prstGeom>
            <a:ln w="38100">
              <a:noFill/>
            </a:ln>
          </p:spPr>
        </p:pic>
        <p:grpSp>
          <p:nvGrpSpPr>
            <p:cNvPr id="9" name="Groupe 8"/>
            <p:cNvGrpSpPr/>
            <p:nvPr/>
          </p:nvGrpSpPr>
          <p:grpSpPr>
            <a:xfrm>
              <a:off x="323528" y="260648"/>
              <a:ext cx="5705844" cy="6552728"/>
              <a:chOff x="1674468" y="116632"/>
              <a:chExt cx="5705844" cy="6552728"/>
            </a:xfrm>
          </p:grpSpPr>
          <p:cxnSp>
            <p:nvCxnSpPr>
              <p:cNvPr id="4" name="Connecteur droit 3"/>
              <p:cNvCxnSpPr/>
              <p:nvPr/>
            </p:nvCxnSpPr>
            <p:spPr>
              <a:xfrm>
                <a:off x="1691680" y="1268760"/>
                <a:ext cx="0" cy="5400600"/>
              </a:xfrm>
              <a:prstGeom prst="line">
                <a:avLst/>
              </a:prstGeom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Connecteur droit 4"/>
              <p:cNvCxnSpPr/>
              <p:nvPr/>
            </p:nvCxnSpPr>
            <p:spPr>
              <a:xfrm>
                <a:off x="7380312" y="1268760"/>
                <a:ext cx="0" cy="5400600"/>
              </a:xfrm>
              <a:prstGeom prst="line">
                <a:avLst/>
              </a:prstGeom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Connecteur droit 5"/>
              <p:cNvCxnSpPr/>
              <p:nvPr/>
            </p:nvCxnSpPr>
            <p:spPr>
              <a:xfrm>
                <a:off x="1674468" y="6669360"/>
                <a:ext cx="5688632" cy="0"/>
              </a:xfrm>
              <a:prstGeom prst="line">
                <a:avLst/>
              </a:prstGeom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Arc 6"/>
              <p:cNvSpPr/>
              <p:nvPr/>
            </p:nvSpPr>
            <p:spPr>
              <a:xfrm rot="10800000" flipV="1">
                <a:off x="1691680" y="116632"/>
                <a:ext cx="5688632" cy="2304256"/>
              </a:xfrm>
              <a:prstGeom prst="arc">
                <a:avLst>
                  <a:gd name="adj1" fmla="val 16200000"/>
                  <a:gd name="adj2" fmla="val 90041"/>
                </a:avLst>
              </a:prstGeom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Arc 7"/>
              <p:cNvSpPr/>
              <p:nvPr/>
            </p:nvSpPr>
            <p:spPr>
              <a:xfrm>
                <a:off x="1674468" y="116632"/>
                <a:ext cx="5705844" cy="2304257"/>
              </a:xfrm>
              <a:prstGeom prst="arc">
                <a:avLst/>
              </a:prstGeom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928465"/>
            <a:ext cx="2962672" cy="1143000"/>
          </a:xfrm>
        </p:spPr>
        <p:txBody>
          <a:bodyPr/>
          <a:lstStyle/>
          <a:p>
            <a:r>
              <a:rPr lang="fr-FR" sz="4000" dirty="0">
                <a:solidFill>
                  <a:schemeClr val="tx2">
                    <a:lumMod val="75000"/>
                  </a:schemeClr>
                </a:solidFill>
              </a:rPr>
              <a:t>La chaudière nucléaire</a:t>
            </a: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5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situation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/>
          <a:lstStyle/>
          <a:p>
            <a:r>
              <a:rPr lang="fr-FR" dirty="0"/>
              <a:t>Essais mécaniques dans des zones représentatives (</a:t>
            </a:r>
            <a:r>
              <a:rPr lang="fr-FR" dirty="0" err="1"/>
              <a:t>Nine</a:t>
            </a:r>
            <a:r>
              <a:rPr lang="fr-FR" dirty="0"/>
              <a:t> Mile Point – US EPR)</a:t>
            </a:r>
          </a:p>
          <a:p>
            <a:r>
              <a:rPr lang="fr-FR" dirty="0"/>
              <a:t>résilience 36 J &lt;R&lt; 64 J Moyenne 52 J</a:t>
            </a:r>
          </a:p>
          <a:p>
            <a:r>
              <a:rPr lang="fr-FR" dirty="0"/>
              <a:t>Carbone au centre : 0,30 % pour une valeur visée de 0,22 %</a:t>
            </a:r>
          </a:p>
          <a:p>
            <a:r>
              <a:rPr lang="fr-FR" dirty="0"/>
              <a:t>Les caractéristiques en peau vraisemblablement  &gt; ESPN</a:t>
            </a:r>
          </a:p>
          <a:p>
            <a:r>
              <a:rPr lang="fr-FR" dirty="0"/>
              <a:t>Toutes les caractéristiques vraisemblablement &gt; RCCM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Académie des Technologies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13 mai 2015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8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378297" y="-169325"/>
            <a:ext cx="9900592" cy="1143000"/>
          </a:xfrm>
        </p:spPr>
        <p:txBody>
          <a:bodyPr/>
          <a:lstStyle/>
          <a:p>
            <a:r>
              <a:rPr lang="fr-FR" sz="3600" dirty="0">
                <a:solidFill>
                  <a:srgbClr val="002060"/>
                </a:solidFill>
              </a:rPr>
              <a:t>Méthodologie d’analyse du risque de rupture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21</a:t>
            </a:fld>
            <a:endParaRPr lang="fr-FR"/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14314"/>
              </p:ext>
            </p:extLst>
          </p:nvPr>
        </p:nvGraphicFramePr>
        <p:xfrm>
          <a:off x="53752" y="1268760"/>
          <a:ext cx="9036495" cy="4385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7525">
                  <a:extLst>
                    <a:ext uri="{9D8B030D-6E8A-4147-A177-3AD203B41FA5}">
                      <a16:colId xmlns:a16="http://schemas.microsoft.com/office/drawing/2014/main" xmlns="" val="2603929909"/>
                    </a:ext>
                  </a:extLst>
                </a:gridCol>
                <a:gridCol w="3064485">
                  <a:extLst>
                    <a:ext uri="{9D8B030D-6E8A-4147-A177-3AD203B41FA5}">
                      <a16:colId xmlns:a16="http://schemas.microsoft.com/office/drawing/2014/main" xmlns="" val="2176171471"/>
                    </a:ext>
                  </a:extLst>
                </a:gridCol>
                <a:gridCol w="3064485">
                  <a:extLst>
                    <a:ext uri="{9D8B030D-6E8A-4147-A177-3AD203B41FA5}">
                      <a16:colId xmlns:a16="http://schemas.microsoft.com/office/drawing/2014/main" xmlns="" val="149234892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Sollicitations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Défauts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Matériau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73035004"/>
                  </a:ext>
                </a:extLst>
              </a:tr>
              <a:tr h="81927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Choc thermiques les plus sévères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Etat de santé</a:t>
                      </a:r>
                      <a:r>
                        <a:rPr lang="fr-FR" sz="2000" baseline="0" dirty="0">
                          <a:solidFill>
                            <a:srgbClr val="002060"/>
                          </a:solidFill>
                        </a:rPr>
                        <a:t> de l’équipement ?</a:t>
                      </a:r>
                      <a:endParaRPr lang="fr-FR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Propriété mécaniques de l’acier 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61754904"/>
                  </a:ext>
                </a:extLst>
              </a:tr>
              <a:tr h="192024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Réexamen</a:t>
                      </a:r>
                      <a:r>
                        <a:rPr lang="fr-FR" sz="2000" baseline="0" dirty="0">
                          <a:solidFill>
                            <a:srgbClr val="002060"/>
                          </a:solidFill>
                        </a:rPr>
                        <a:t> des sollicitations pour la localisation concernée par l’anomalie</a:t>
                      </a:r>
                      <a:endParaRPr lang="fr-FR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Réexamen des contrôle de fin de fabrication</a:t>
                      </a:r>
                    </a:p>
                    <a:p>
                      <a:pPr algn="ctr"/>
                      <a:endParaRPr lang="fr-FR" sz="20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Contrôles in situ non destructifs</a:t>
                      </a:r>
                    </a:p>
                    <a:p>
                      <a:pPr algn="ctr"/>
                      <a:endParaRPr lang="fr-FR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Pas de biopsie possible</a:t>
                      </a:r>
                    </a:p>
                    <a:p>
                      <a:pPr algn="ctr"/>
                      <a:endParaRPr lang="fr-FR" sz="20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Mesures in situ non destructrice de la teneur en Carbone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6605707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Selon localisation :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Chocs « chaud »</a:t>
                      </a:r>
                    </a:p>
                    <a:p>
                      <a:pPr marL="285750" indent="-285750" algn="ctr">
                        <a:buFont typeface="Arial" panose="020B0604020202020204" pitchFamily="34" charset="0"/>
                        <a:buChar char="•"/>
                      </a:pPr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Chocs « froid 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Etude sur la base du défaut de référence postulée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2060"/>
                          </a:solidFill>
                        </a:rPr>
                        <a:t>Essais sur pièces sacrificielles représentatives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656655523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-36512" y="5864940"/>
            <a:ext cx="9324528" cy="9848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Méthodologie d’analyse approuvée – Dossier justificatif remis fin décembre 2016 </a:t>
            </a:r>
          </a:p>
          <a:p>
            <a:r>
              <a:rPr lang="fr-FR" sz="2000" dirty="0">
                <a:solidFill>
                  <a:srgbClr val="002060"/>
                </a:solidFill>
              </a:rPr>
              <a:t>Au moins six mois d’instruction post-dépôt du rapport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84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Extension de la revue de sûreté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67544" y="1988840"/>
            <a:ext cx="3600400" cy="46166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Cuve de l’EPR Flamanville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7544" y="4284460"/>
            <a:ext cx="3600400" cy="1200329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Autres composants forgés </a:t>
            </a:r>
          </a:p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Fonds primaires de générateurs de vapeur</a:t>
            </a:r>
          </a:p>
        </p:txBody>
      </p:sp>
      <p:sp>
        <p:nvSpPr>
          <p:cNvPr id="10" name="Flèche : bas 9"/>
          <p:cNvSpPr/>
          <p:nvPr/>
        </p:nvSpPr>
        <p:spPr>
          <a:xfrm>
            <a:off x="1907704" y="2507704"/>
            <a:ext cx="720080" cy="17195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bas 10"/>
          <p:cNvSpPr/>
          <p:nvPr/>
        </p:nvSpPr>
        <p:spPr>
          <a:xfrm rot="17856952">
            <a:off x="4924657" y="1818102"/>
            <a:ext cx="720080" cy="17195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bas 11"/>
          <p:cNvSpPr/>
          <p:nvPr/>
        </p:nvSpPr>
        <p:spPr>
          <a:xfrm rot="14601734">
            <a:off x="4919365" y="3733890"/>
            <a:ext cx="720080" cy="17195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019800" y="3174091"/>
            <a:ext cx="2440632" cy="83099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Irrégularités </a:t>
            </a:r>
          </a:p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Creusot Forge</a:t>
            </a:r>
          </a:p>
        </p:txBody>
      </p:sp>
    </p:spTree>
    <p:extLst>
      <p:ext uri="{BB962C8B-B14F-4D97-AF65-F5344CB8AC3E}">
        <p14:creationId xmlns:p14="http://schemas.microsoft.com/office/powerpoint/2010/main" val="228886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Historique de la forge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73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1984 – Faillite Creusot Loire</a:t>
            </a:r>
          </a:p>
          <a:p>
            <a:pPr lvl="2"/>
            <a:r>
              <a:rPr lang="fr-FR" dirty="0"/>
              <a:t>Reprise de la forge par Arcelor</a:t>
            </a:r>
          </a:p>
          <a:p>
            <a:pPr lvl="2"/>
            <a:r>
              <a:rPr lang="fr-FR" dirty="0"/>
              <a:t>Transfert au sein du groupe Arcelor à </a:t>
            </a:r>
            <a:r>
              <a:rPr lang="fr-FR" dirty="0" err="1"/>
              <a:t>Industeel</a:t>
            </a:r>
            <a:endParaRPr lang="fr-FR" dirty="0"/>
          </a:p>
          <a:p>
            <a:pPr lvl="2"/>
            <a:endParaRPr lang="fr-FR" dirty="0"/>
          </a:p>
          <a:p>
            <a:r>
              <a:rPr lang="fr-FR" dirty="0"/>
              <a:t>2003 – Cession à France-Essor </a:t>
            </a:r>
            <a:r>
              <a:rPr lang="fr-FR" sz="2400" dirty="0"/>
              <a:t>(Michel-Yves Bolloré)</a:t>
            </a:r>
          </a:p>
          <a:p>
            <a:endParaRPr lang="fr-FR" sz="2400" dirty="0"/>
          </a:p>
          <a:p>
            <a:r>
              <a:rPr lang="fr-FR" dirty="0"/>
              <a:t>Fin 2006 – Cession à Areva</a:t>
            </a:r>
          </a:p>
          <a:p>
            <a:pPr lvl="2"/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515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0"/>
            <a:ext cx="8856984" cy="1143000"/>
          </a:xfrm>
        </p:spPr>
        <p:txBody>
          <a:bodyPr/>
          <a:lstStyle/>
          <a:p>
            <a:r>
              <a:rPr lang="fr-FR" dirty="0"/>
              <a:t>Examen à la demande de l’ASN de tous les composants forgés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04" y="1326626"/>
            <a:ext cx="84582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5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76312" y="1253599"/>
            <a:ext cx="6210300" cy="4943475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19672" y="10390"/>
            <a:ext cx="2592288" cy="647699"/>
          </a:xfrm>
          <a:solidFill>
            <a:schemeClr val="bg1"/>
          </a:solidFill>
        </p:spPr>
        <p:txBody>
          <a:bodyPr/>
          <a:lstStyle/>
          <a:p>
            <a:pPr algn="l"/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    N4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 bwMode="auto">
          <a:xfrm>
            <a:off x="4221908" y="0"/>
            <a:ext cx="2331292" cy="64769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dirty="0">
                <a:solidFill>
                  <a:schemeClr val="accent5">
                    <a:lumMod val="75000"/>
                  </a:schemeClr>
                </a:solidFill>
              </a:rPr>
              <a:t>   EPR</a:t>
            </a: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4716016" y="2348880"/>
            <a:ext cx="1656184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563888" y="216421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 : 5,20 m</a:t>
            </a:r>
          </a:p>
        </p:txBody>
      </p:sp>
      <p:cxnSp>
        <p:nvCxnSpPr>
          <p:cNvPr id="15" name="Connecteur droit 14"/>
          <p:cNvCxnSpPr/>
          <p:nvPr/>
        </p:nvCxnSpPr>
        <p:spPr>
          <a:xfrm>
            <a:off x="4716016" y="2852936"/>
            <a:ext cx="16561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4945464" y="5517232"/>
            <a:ext cx="1210712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>
            <a:off x="3635896" y="533256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D : 3,90 m</a:t>
            </a:r>
          </a:p>
        </p:txBody>
      </p:sp>
      <p:cxnSp>
        <p:nvCxnSpPr>
          <p:cNvPr id="26" name="Connecteur droit avec flèche 25"/>
          <p:cNvCxnSpPr/>
          <p:nvPr/>
        </p:nvCxnSpPr>
        <p:spPr>
          <a:xfrm>
            <a:off x="5148262" y="6093296"/>
            <a:ext cx="0" cy="2160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3635897" y="5954598"/>
            <a:ext cx="158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 : 690 mm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4949552" y="6283794"/>
            <a:ext cx="126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17,6 </a:t>
            </a:r>
            <a:r>
              <a:rPr lang="fr-FR" dirty="0" err="1">
                <a:solidFill>
                  <a:srgbClr val="FF0000"/>
                </a:solidFill>
              </a:rPr>
              <a:t>MPa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945464" y="1517667"/>
            <a:ext cx="126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10,0 </a:t>
            </a:r>
            <a:r>
              <a:rPr lang="fr-FR" dirty="0" err="1">
                <a:solidFill>
                  <a:srgbClr val="FF0000"/>
                </a:solidFill>
              </a:rPr>
              <a:t>MPa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3635896" y="4025831"/>
            <a:ext cx="837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490 t</a:t>
            </a:r>
          </a:p>
        </p:txBody>
      </p:sp>
    </p:spTree>
    <p:extLst>
      <p:ext uri="{BB962C8B-B14F-4D97-AF65-F5344CB8AC3E}">
        <p14:creationId xmlns:p14="http://schemas.microsoft.com/office/powerpoint/2010/main" val="152729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0"/>
            <a:ext cx="8384872" cy="1124744"/>
          </a:xfrm>
        </p:spPr>
        <p:txBody>
          <a:bodyPr/>
          <a:lstStyle/>
          <a:p>
            <a:r>
              <a:rPr lang="fr-FR" sz="3600" dirty="0"/>
              <a:t>Fonds primaires de générateurs de vapeur</a:t>
            </a:r>
            <a:br>
              <a:rPr lang="fr-FR" sz="3600" dirty="0"/>
            </a:b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08520" y="648025"/>
            <a:ext cx="9433048" cy="5467523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/>
              <a:t>Concentration en carbone particulièrement élevée sur les fonds primaires fabriqués par </a:t>
            </a:r>
            <a:r>
              <a:rPr lang="fr-FR" sz="2400" dirty="0" err="1"/>
              <a:t>Japan</a:t>
            </a:r>
            <a:r>
              <a:rPr lang="fr-FR" sz="2400" dirty="0"/>
              <a:t> Casting &amp; </a:t>
            </a:r>
            <a:r>
              <a:rPr lang="fr-FR" sz="2400" dirty="0" err="1"/>
              <a:t>Forging</a:t>
            </a:r>
            <a:r>
              <a:rPr lang="fr-FR" sz="2400" dirty="0"/>
              <a:t> Corporation (JCFC) ( 12 réacteurs)</a:t>
            </a:r>
          </a:p>
          <a:p>
            <a:r>
              <a:rPr lang="fr-FR" sz="2400" dirty="0"/>
              <a:t>Nécessité de réaliser des contrôles complémentaires sur ces douze réacteurs</a:t>
            </a:r>
          </a:p>
          <a:p>
            <a:pPr lvl="1"/>
            <a:r>
              <a:rPr lang="fr-FR" sz="1800" dirty="0"/>
              <a:t>Contrôles réalisés sur sept réacteurs à l’occasion des arrêts programmés</a:t>
            </a:r>
          </a:p>
          <a:p>
            <a:pPr lvl="1"/>
            <a:r>
              <a:rPr lang="fr-FR" sz="1800" dirty="0"/>
              <a:t>Prescription ASN du 18 octobre : contrôle des cinq autres réacteurs sous 3 mois</a:t>
            </a:r>
          </a:p>
          <a:p>
            <a:r>
              <a:rPr lang="fr-FR" sz="2400" dirty="0"/>
              <a:t>Objectif des contrôles : vérifier que le dossier générique est enveloppe</a:t>
            </a:r>
          </a:p>
          <a:p>
            <a:pPr lvl="1"/>
            <a:r>
              <a:rPr lang="fr-FR" sz="1800" dirty="0"/>
              <a:t>localiser précisément (contrôles non destructifs)  la zone présentant une concentration en carbone importante. </a:t>
            </a:r>
          </a:p>
          <a:p>
            <a:pPr lvl="1"/>
            <a:r>
              <a:rPr lang="fr-FR" sz="1800" dirty="0"/>
              <a:t>Vérification que les fonds ne présentent pas de défauts (fissures notamment) susceptibles de conduire à une rupture de la pièce (ultrasons)</a:t>
            </a:r>
          </a:p>
          <a:p>
            <a:r>
              <a:rPr lang="fr-FR" sz="2400" dirty="0"/>
              <a:t>Avis IRSN 30/2016 : dossier générique satisfaisant</a:t>
            </a:r>
          </a:p>
          <a:p>
            <a:r>
              <a:rPr lang="fr-FR" sz="2400" dirty="0"/>
              <a:t>Communiqué  ASN 05/12/2016  </a:t>
            </a:r>
          </a:p>
          <a:p>
            <a:pPr lvl="1"/>
            <a:r>
              <a:rPr lang="fr-FR" sz="2000" dirty="0"/>
              <a:t>EDF peut demander les autorisations de redémarrage spécifiques</a:t>
            </a:r>
          </a:p>
          <a:p>
            <a:pPr lvl="1"/>
            <a:r>
              <a:rPr lang="fr-FR" sz="2000" dirty="0"/>
              <a:t>Attente dossiers Réacteurs Civaux</a:t>
            </a:r>
          </a:p>
          <a:p>
            <a:pPr lvl="1"/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34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-118032"/>
            <a:ext cx="9036496" cy="1143000"/>
          </a:xfrm>
        </p:spPr>
        <p:txBody>
          <a:bodyPr/>
          <a:lstStyle/>
          <a:p>
            <a:r>
              <a:rPr lang="fr-FR" dirty="0"/>
              <a:t>Décision du 18 octobre – Fonds JCFC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11113"/>
            <a:ext cx="8686800" cy="587427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54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dirty="0"/>
              <a:t>Arguments d’acceptation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fr-FR" dirty="0"/>
              <a:t>Aucun défaut dans les pièces</a:t>
            </a:r>
          </a:p>
          <a:p>
            <a:r>
              <a:rPr lang="fr-FR" dirty="0"/>
              <a:t>Chocs froids ou chauds très limités</a:t>
            </a:r>
          </a:p>
          <a:p>
            <a:r>
              <a:rPr lang="fr-FR" dirty="0"/>
              <a:t>Introduction de l’étude d’un choc froid théorique</a:t>
            </a:r>
          </a:p>
          <a:p>
            <a:pPr lvl="1"/>
            <a:r>
              <a:rPr lang="fr-FR" sz="2000" dirty="0"/>
              <a:t>passage d’un bouchon d’eau froide résultant de l’injection d’eau de refroidissement des joints de pompes primaires en état d’arrêt à froid </a:t>
            </a:r>
          </a:p>
          <a:p>
            <a:pPr lvl="1"/>
            <a:r>
              <a:rPr lang="fr-FR" sz="2000" dirty="0"/>
              <a:t>redémarrage inopportun d’une pompe primaire à la suite  et défaillance de la régulation du système de refroidissement à l’arrêt</a:t>
            </a:r>
          </a:p>
          <a:p>
            <a:pPr marL="514350" indent="-457200"/>
            <a:r>
              <a:rPr lang="fr-FR" dirty="0"/>
              <a:t>Mesures compensatoires</a:t>
            </a:r>
          </a:p>
          <a:p>
            <a:pPr marL="514350" indent="-457200"/>
            <a:r>
              <a:rPr lang="fr-FR" dirty="0"/>
              <a:t>Dossier générique à établir pour Civaux 1 et 2</a:t>
            </a:r>
          </a:p>
          <a:p>
            <a:pPr marL="514350" indent="-457200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5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0"/>
            <a:ext cx="8816920" cy="1143000"/>
          </a:xfrm>
        </p:spPr>
        <p:txBody>
          <a:bodyPr/>
          <a:lstStyle/>
          <a:p>
            <a:r>
              <a:rPr lang="fr-FR" dirty="0"/>
              <a:t>Mesures compensatoires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178527"/>
            <a:ext cx="8964488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FR" sz="2800" dirty="0"/>
              <a:t>la vitesse de refroidissement du fluide primaire doit être inférieure à 14 °C/h jusqu’à l’arrêt de la dernière pompe primaire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2800" dirty="0"/>
              <a:t>en conduite normale, dès qu’une pompe primaire est arrêtée, débrochage du moteur pour se prémunir d’une remise en service inappropriée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fr-FR" sz="2800" dirty="0"/>
              <a:t> après arrêt de la dernière pompe primaire, la pression sera amenée à une valeur inférieure ou égale à 7 bar dans les plus brefs délais compatibles avec les contraintes d’exploitation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855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9564" y="328105"/>
            <a:ext cx="8384872" cy="1143000"/>
          </a:xfrm>
        </p:spPr>
        <p:txBody>
          <a:bodyPr/>
          <a:lstStyle/>
          <a:p>
            <a:r>
              <a:rPr lang="fr-FR" sz="3600" dirty="0"/>
              <a:t>Du couvercle de Flamanville au </a:t>
            </a:r>
            <a:r>
              <a:rPr lang="fr-FR" sz="3600" dirty="0" err="1"/>
              <a:t>rééxamen</a:t>
            </a:r>
            <a:r>
              <a:rPr lang="fr-FR" sz="3600" dirty="0"/>
              <a:t> de tous les dossiers de fabrication depuis quarante ans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043608" y="2292803"/>
            <a:ext cx="3600400" cy="46166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Cuve de l’EPR Flamanville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43608" y="4588423"/>
            <a:ext cx="3600400" cy="1200329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Autres composants forgés </a:t>
            </a:r>
          </a:p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Fonds primaires de générateurs de vapeur</a:t>
            </a:r>
          </a:p>
        </p:txBody>
      </p:sp>
      <p:sp>
        <p:nvSpPr>
          <p:cNvPr id="8" name="Flèche : bas 7"/>
          <p:cNvSpPr/>
          <p:nvPr/>
        </p:nvSpPr>
        <p:spPr>
          <a:xfrm>
            <a:off x="2483768" y="2811667"/>
            <a:ext cx="720080" cy="17195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 : bas 8"/>
          <p:cNvSpPr/>
          <p:nvPr/>
        </p:nvSpPr>
        <p:spPr>
          <a:xfrm rot="17856952">
            <a:off x="5500721" y="2122065"/>
            <a:ext cx="720080" cy="17195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 : bas 9"/>
          <p:cNvSpPr/>
          <p:nvPr/>
        </p:nvSpPr>
        <p:spPr>
          <a:xfrm rot="14601734">
            <a:off x="5495429" y="4037853"/>
            <a:ext cx="720080" cy="17195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595864" y="3478054"/>
            <a:ext cx="2440632" cy="83099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Irrégularités </a:t>
            </a:r>
          </a:p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Creusot Forge</a:t>
            </a:r>
          </a:p>
        </p:txBody>
      </p:sp>
    </p:spTree>
    <p:extLst>
      <p:ext uri="{BB962C8B-B14F-4D97-AF65-F5344CB8AC3E}">
        <p14:creationId xmlns:p14="http://schemas.microsoft.com/office/powerpoint/2010/main" val="146176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Extension de la revue de sûreté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67544" y="1988840"/>
            <a:ext cx="3600400" cy="461665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Cuve de l’EPR Flamanville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67544" y="4284460"/>
            <a:ext cx="3600400" cy="1200329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Autres composants forgés </a:t>
            </a:r>
          </a:p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Fonds primaires de générateurs de vapeur</a:t>
            </a:r>
          </a:p>
        </p:txBody>
      </p:sp>
      <p:sp>
        <p:nvSpPr>
          <p:cNvPr id="10" name="Flèche : bas 9"/>
          <p:cNvSpPr/>
          <p:nvPr/>
        </p:nvSpPr>
        <p:spPr>
          <a:xfrm>
            <a:off x="1907704" y="2507704"/>
            <a:ext cx="720080" cy="17195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 : bas 10"/>
          <p:cNvSpPr/>
          <p:nvPr/>
        </p:nvSpPr>
        <p:spPr>
          <a:xfrm rot="17856952">
            <a:off x="4924657" y="1818102"/>
            <a:ext cx="720080" cy="17195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 : bas 11"/>
          <p:cNvSpPr/>
          <p:nvPr/>
        </p:nvSpPr>
        <p:spPr>
          <a:xfrm rot="14601734">
            <a:off x="4919365" y="3733890"/>
            <a:ext cx="720080" cy="1719556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6019800" y="3174091"/>
            <a:ext cx="2440632" cy="830997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Irrégularités </a:t>
            </a:r>
          </a:p>
          <a:p>
            <a:pPr algn="ctr"/>
            <a:r>
              <a:rPr lang="fr-F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Creusot Forge</a:t>
            </a:r>
          </a:p>
        </p:txBody>
      </p:sp>
    </p:spTree>
    <p:extLst>
      <p:ext uri="{BB962C8B-B14F-4D97-AF65-F5344CB8AC3E}">
        <p14:creationId xmlns:p14="http://schemas.microsoft.com/office/powerpoint/2010/main" val="40558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Irrégularités Forge du Creusot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43000"/>
            <a:ext cx="8229600" cy="4525963"/>
          </a:xfrm>
        </p:spPr>
        <p:txBody>
          <a:bodyPr/>
          <a:lstStyle/>
          <a:p>
            <a:r>
              <a:rPr lang="fr-FR" dirty="0"/>
              <a:t>2015 : Demande de l’ASN de lancer un examen approfondi des pratiques passées au Creusot</a:t>
            </a:r>
          </a:p>
          <a:p>
            <a:r>
              <a:rPr lang="fr-FR" dirty="0"/>
              <a:t> Audit réalisé considéré insuffisant par l’ASN</a:t>
            </a:r>
          </a:p>
          <a:p>
            <a:r>
              <a:rPr lang="fr-FR" dirty="0"/>
              <a:t>2016 : Nouveaux examens lancés par AREVA  </a:t>
            </a:r>
          </a:p>
          <a:p>
            <a:pPr lvl="1"/>
            <a:r>
              <a:rPr lang="fr-FR" sz="2400" dirty="0"/>
              <a:t>Avril : Mise en évidence d’irrégularités dans des dossiers barrés </a:t>
            </a:r>
          </a:p>
          <a:p>
            <a:pPr lvl="1"/>
            <a:r>
              <a:rPr lang="fr-FR" sz="2400" dirty="0"/>
              <a:t>Juillet : Mise en évidence d’irrégularités dans des dossiers non barrés</a:t>
            </a:r>
          </a:p>
          <a:p>
            <a:pPr lvl="1"/>
            <a:r>
              <a:rPr lang="fr-FR" sz="2400" dirty="0"/>
              <a:t> Septembre : lancement d’un examen complet de tous les dossiers nucléaires</a:t>
            </a:r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042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L’étendue des irrégularités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-15343" y="1030683"/>
            <a:ext cx="8229600" cy="4525963"/>
          </a:xfrm>
        </p:spPr>
        <p:txBody>
          <a:bodyPr/>
          <a:lstStyle/>
          <a:p>
            <a:r>
              <a:rPr lang="fr-FR" dirty="0"/>
              <a:t>87 cas déclarés à l’ASN sur 24 réacteurs en exploitation et 1 sur un équipement en cours de fabrication </a:t>
            </a:r>
          </a:p>
          <a:p>
            <a:pPr lvl="1"/>
            <a:r>
              <a:rPr lang="fr-FR" dirty="0"/>
              <a:t> dont 23 cas présentent des enjeux de sûreté </a:t>
            </a:r>
          </a:p>
          <a:p>
            <a:r>
              <a:rPr lang="fr-FR" dirty="0"/>
              <a:t>EPR de Flamanville 3 : ‒ 20 cas déclarés à l’ASN ‒ dont 1 cas sur le couvercle de la cuve </a:t>
            </a:r>
          </a:p>
          <a:p>
            <a:r>
              <a:rPr lang="fr-FR" dirty="0"/>
              <a:t>4 colis de transport de combustible</a:t>
            </a:r>
          </a:p>
          <a:p>
            <a:r>
              <a:rPr lang="fr-FR" dirty="0"/>
              <a:t>Autres pièces livrées à l’étranger</a:t>
            </a:r>
          </a:p>
        </p:txBody>
      </p:sp>
      <p:pic>
        <p:nvPicPr>
          <p:cNvPr id="8" name="Espace réservé du contenu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31640" y="916474"/>
            <a:ext cx="5724128" cy="578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0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Etendue des irrégularités (suite)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fr-FR" sz="2400" dirty="0"/>
              <a:t>Dossiers contenant des documents non produits dans le dossier final de fabrication («dossiers barrés ») </a:t>
            </a:r>
          </a:p>
          <a:p>
            <a:pPr lvl="1"/>
            <a:r>
              <a:rPr lang="fr-FR" sz="2000" dirty="0"/>
              <a:t>Procès-verbaux avec des valeurs erronées ou traçant des opérations de fabrication ne figurant pas dans le dossier final</a:t>
            </a:r>
          </a:p>
          <a:p>
            <a:pPr lvl="1"/>
            <a:r>
              <a:rPr lang="fr-FR" sz="2000" dirty="0"/>
              <a:t>Il y a aussi des irrégularités dans des dossiers non barrés</a:t>
            </a:r>
          </a:p>
          <a:p>
            <a:r>
              <a:rPr lang="fr-FR" sz="2400" dirty="0"/>
              <a:t>Interviews de collaborateurs anciens et passés confirmant des pratiques non conformes aux règles d’assurance qualité </a:t>
            </a:r>
          </a:p>
          <a:p>
            <a:pPr lvl="1"/>
            <a:r>
              <a:rPr lang="fr-FR" sz="2000" dirty="0"/>
              <a:t> valeurs « ajustées » </a:t>
            </a:r>
          </a:p>
          <a:p>
            <a:pPr lvl="1"/>
            <a:r>
              <a:rPr lang="fr-FR" sz="2000" dirty="0"/>
              <a:t>préchauffage des éprouvettes </a:t>
            </a:r>
            <a:r>
              <a:rPr lang="fr-FR" sz="2000" dirty="0" err="1"/>
              <a:t>Pellini</a:t>
            </a:r>
            <a:r>
              <a:rPr lang="fr-FR" sz="2000" dirty="0"/>
              <a:t> (détermination de la </a:t>
            </a:r>
            <a:r>
              <a:rPr lang="fr-FR" sz="2000" dirty="0" err="1"/>
              <a:t>températue</a:t>
            </a:r>
            <a:r>
              <a:rPr lang="fr-FR" sz="2000" dirty="0"/>
              <a:t> de transition) </a:t>
            </a:r>
          </a:p>
          <a:p>
            <a:pPr lvl="1"/>
            <a:r>
              <a:rPr lang="fr-FR" sz="2000" dirty="0"/>
              <a:t> défaut de traçabilité des paramètres de forge (valeur visée consignée à la place de la valeur réelle)</a:t>
            </a:r>
          </a:p>
          <a:p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952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51200" cy="1143000"/>
          </a:xfrm>
        </p:spPr>
        <p:txBody>
          <a:bodyPr/>
          <a:lstStyle/>
          <a:p>
            <a:r>
              <a:rPr lang="fr-FR" dirty="0"/>
              <a:t>Le forgeage d’un lingot creux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372639"/>
            <a:ext cx="6696744" cy="545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2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35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2" y="0"/>
            <a:ext cx="5899355" cy="6858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532813" y="6654800"/>
            <a:ext cx="243267" cy="17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88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323528" y="0"/>
            <a:ext cx="8384872" cy="1143000"/>
          </a:xfrm>
        </p:spPr>
        <p:txBody>
          <a:bodyPr/>
          <a:lstStyle/>
          <a:p>
            <a:r>
              <a:rPr lang="fr-FR" dirty="0"/>
              <a:t>Ségrégations Lingot creux ou plein</a:t>
            </a:r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921529"/>
            <a:ext cx="3770265" cy="5150926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0265" y="2967547"/>
            <a:ext cx="5378035" cy="11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39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38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39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394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5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455968" cy="1143000"/>
          </a:xfrm>
        </p:spPr>
        <p:txBody>
          <a:bodyPr/>
          <a:lstStyle/>
          <a:p>
            <a:r>
              <a:rPr lang="fr-FR" dirty="0">
                <a:solidFill>
                  <a:schemeClr val="tx2">
                    <a:lumMod val="50000"/>
                  </a:schemeClr>
                </a:solidFill>
              </a:rPr>
              <a:t>Communiqué ASN à la suite d’inspections initiées par celles-ci</a:t>
            </a: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– </a:t>
            </a:r>
            <a:br>
              <a:rPr lang="fr-FR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fr-FR" sz="2400" dirty="0">
                <a:solidFill>
                  <a:schemeClr val="tx2">
                    <a:lumMod val="50000"/>
                  </a:schemeClr>
                </a:solidFill>
              </a:rPr>
              <a:t>Cuve Flamanville 3 EPR - 8 avril 2015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02" y="6742410"/>
            <a:ext cx="58048" cy="69553"/>
          </a:xfrm>
        </p:spPr>
      </p:pic>
      <p:sp>
        <p:nvSpPr>
          <p:cNvPr id="8" name="Espace réservé du contenu 7"/>
          <p:cNvSpPr>
            <a:spLocks noGrp="1"/>
          </p:cNvSpPr>
          <p:nvPr>
            <p:ph sz="half" idx="2"/>
          </p:nvPr>
        </p:nvSpPr>
        <p:spPr>
          <a:xfrm>
            <a:off x="251520" y="1844824"/>
            <a:ext cx="8435280" cy="4525963"/>
          </a:xfrm>
        </p:spPr>
        <p:txBody>
          <a:bodyPr/>
          <a:lstStyle/>
          <a:p>
            <a:r>
              <a:rPr lang="fr-FR" sz="2600" dirty="0"/>
              <a:t>Les essais réalisés à ce stade mettent en lumière un </a:t>
            </a:r>
            <a:r>
              <a:rPr lang="fr-FR" sz="2600" dirty="0">
                <a:highlight>
                  <a:srgbClr val="FFFF00"/>
                </a:highlight>
              </a:rPr>
              <a:t>défaut de maîtrise de la qualité des fabrications</a:t>
            </a:r>
            <a:r>
              <a:rPr lang="fr-FR" sz="2600" dirty="0"/>
              <a:t>, ayant un impact sur les </a:t>
            </a:r>
            <a:r>
              <a:rPr lang="fr-FR" sz="2600" dirty="0">
                <a:highlight>
                  <a:srgbClr val="FFFF00"/>
                </a:highlight>
              </a:rPr>
              <a:t>caractéristiques mécaniques des matériaux</a:t>
            </a:r>
          </a:p>
          <a:p>
            <a:endParaRPr lang="fr-FR" sz="1050" dirty="0"/>
          </a:p>
          <a:p>
            <a:r>
              <a:rPr lang="fr-FR" sz="2600" dirty="0"/>
              <a:t>Areva doit justifier que les </a:t>
            </a:r>
            <a:r>
              <a:rPr lang="fr-FR" sz="2600" dirty="0">
                <a:highlight>
                  <a:srgbClr val="FFFF00"/>
                </a:highlight>
              </a:rPr>
              <a:t>phénomènes</a:t>
            </a:r>
            <a:r>
              <a:rPr lang="fr-FR" sz="2600" dirty="0"/>
              <a:t> en cause sur les calottes du couvercle et du fond de la cuve du réacteur EPR de Flamanville sont bien </a:t>
            </a:r>
            <a:r>
              <a:rPr lang="fr-FR" sz="2600" dirty="0">
                <a:highlight>
                  <a:srgbClr val="FFFF00"/>
                </a:highlight>
              </a:rPr>
              <a:t>identifiés et maîtrisés </a:t>
            </a:r>
          </a:p>
          <a:p>
            <a:endParaRPr lang="fr-FR" sz="1600" dirty="0"/>
          </a:p>
          <a:p>
            <a:r>
              <a:rPr lang="fr-FR" sz="2600" dirty="0"/>
              <a:t>L’ASN se </a:t>
            </a:r>
            <a:r>
              <a:rPr lang="fr-FR" sz="2600" dirty="0">
                <a:highlight>
                  <a:srgbClr val="FFFF00"/>
                </a:highlight>
              </a:rPr>
              <a:t>prononcera sur le programme</a:t>
            </a:r>
            <a:r>
              <a:rPr lang="fr-FR" sz="2600" dirty="0"/>
              <a:t> d’essais, contrôlera sa bonne réalisation et instruira le dossier que présentera AREVA pour démontrer la résistance de la cuve du réacteur EPR de Flamanville </a:t>
            </a:r>
          </a:p>
          <a:p>
            <a:endParaRPr lang="fr-FR" sz="26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schemeClr val="tx1">
                    <a:lumMod val="95000"/>
                    <a:lumOff val="5000"/>
                  </a:schemeClr>
                </a:solidFill>
              </a:rPr>
              <a:t>10/12/2016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4</a:t>
            </a:fld>
            <a:endParaRPr lang="fr-FR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84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5" y="185236"/>
            <a:ext cx="8892570" cy="6672764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21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8365" y="-171400"/>
            <a:ext cx="8384872" cy="936104"/>
          </a:xfrm>
        </p:spPr>
        <p:txBody>
          <a:bodyPr/>
          <a:lstStyle/>
          <a:p>
            <a:r>
              <a:rPr lang="fr-FR" dirty="0"/>
              <a:t>Situation en juin 2016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3636" y="692696"/>
            <a:ext cx="8640363" cy="5400600"/>
          </a:xfrm>
        </p:spPr>
        <p:txBody>
          <a:bodyPr/>
          <a:lstStyle/>
          <a:p>
            <a:r>
              <a:rPr lang="fr-FR" sz="2800" dirty="0"/>
              <a:t>Pas de bornage du début de l’existence de cette situation </a:t>
            </a:r>
          </a:p>
          <a:p>
            <a:r>
              <a:rPr lang="fr-FR" sz="2800" dirty="0"/>
              <a:t>Aucun dossier barré trouvé depuis la réorganisation de juillet 2012 (confirmé par examen des dossiers) </a:t>
            </a:r>
          </a:p>
          <a:p>
            <a:r>
              <a:rPr lang="fr-FR" sz="2800" dirty="0"/>
              <a:t>Identification de tous les dossiers barrés en cours: 9250 dossiers examinés ( Creusot + Archives) </a:t>
            </a:r>
          </a:p>
          <a:p>
            <a:pPr lvl="3"/>
            <a:r>
              <a:rPr lang="fr-FR" dirty="0"/>
              <a:t>428 dossiers « barrés » dont 269 pour des pièces nucléaires </a:t>
            </a:r>
          </a:p>
          <a:p>
            <a:pPr lvl="3"/>
            <a:r>
              <a:rPr lang="fr-FR" dirty="0"/>
              <a:t> 228 dossiers concernant pièces sur installations nucléaires en fonctionnement ou en construction </a:t>
            </a:r>
          </a:p>
          <a:p>
            <a:pPr lvl="3"/>
            <a:r>
              <a:rPr lang="fr-FR" dirty="0"/>
              <a:t> Reste à examiner: dossiers pièces de fonderie avant 2003 (</a:t>
            </a:r>
            <a:r>
              <a:rPr lang="fr-FR" dirty="0" err="1"/>
              <a:t>Industeel</a:t>
            </a:r>
            <a:r>
              <a:rPr lang="fr-FR" dirty="0"/>
              <a:t>) </a:t>
            </a:r>
          </a:p>
          <a:p>
            <a:pPr lvl="3"/>
            <a:r>
              <a:rPr lang="fr-FR" dirty="0"/>
              <a:t>Echantillonnage sur dossiers « non barrés »</a:t>
            </a:r>
          </a:p>
          <a:p>
            <a:r>
              <a:rPr lang="fr-FR" dirty="0"/>
              <a:t>Tous les dossiers barrés ou non vont être repris</a:t>
            </a:r>
          </a:p>
          <a:p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98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221" y="754379"/>
            <a:ext cx="7576196" cy="455377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08520" y="0"/>
            <a:ext cx="9433048" cy="1143000"/>
          </a:xfrm>
        </p:spPr>
        <p:txBody>
          <a:bodyPr/>
          <a:lstStyle/>
          <a:p>
            <a:r>
              <a:rPr lang="fr-FR" sz="3200" dirty="0"/>
              <a:t>Production d’électricité jusqu’au 30 octobre 2016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467544" y="558924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15/10/2015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115616" y="5291137"/>
            <a:ext cx="0" cy="3600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2030517" y="557899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31/12/2015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2627784" y="5291137"/>
            <a:ext cx="0" cy="3600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1753344" y="2924944"/>
            <a:ext cx="6707088" cy="6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7255226" y="550394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30/10/2015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8644417" y="5308157"/>
            <a:ext cx="0" cy="36004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Légende : encadrée à une bordure 18"/>
          <p:cNvSpPr/>
          <p:nvPr/>
        </p:nvSpPr>
        <p:spPr>
          <a:xfrm>
            <a:off x="2393518" y="3268530"/>
            <a:ext cx="1461363" cy="360040"/>
          </a:xfrm>
          <a:prstGeom prst="accentBorderCallout1">
            <a:avLst>
              <a:gd name="adj1" fmla="val -20597"/>
              <a:gd name="adj2" fmla="val 101828"/>
              <a:gd name="adj3" fmla="val -217484"/>
              <a:gd name="adj4" fmla="val 55096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60 150 MW</a:t>
            </a:r>
          </a:p>
        </p:txBody>
      </p:sp>
      <p:sp>
        <p:nvSpPr>
          <p:cNvPr id="20" name="Légende : encadrée à une bordure 19"/>
          <p:cNvSpPr/>
          <p:nvPr/>
        </p:nvSpPr>
        <p:spPr>
          <a:xfrm>
            <a:off x="6063911" y="3448550"/>
            <a:ext cx="1797481" cy="360040"/>
          </a:xfrm>
          <a:prstGeom prst="accentBorderCallout1">
            <a:avLst>
              <a:gd name="adj1" fmla="val 54024"/>
              <a:gd name="adj2" fmla="val 104644"/>
              <a:gd name="adj3" fmla="val -116382"/>
              <a:gd name="adj4" fmla="val 126893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~40 000 MW</a:t>
            </a:r>
          </a:p>
        </p:txBody>
      </p:sp>
      <p:sp>
        <p:nvSpPr>
          <p:cNvPr id="21" name="Légende : encadrée à une bordure 20"/>
          <p:cNvSpPr/>
          <p:nvPr/>
        </p:nvSpPr>
        <p:spPr>
          <a:xfrm>
            <a:off x="3563888" y="1585372"/>
            <a:ext cx="1461363" cy="360040"/>
          </a:xfrm>
          <a:prstGeom prst="accentBorderCallout1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88 571 MW</a:t>
            </a:r>
          </a:p>
        </p:txBody>
      </p:sp>
      <p:sp>
        <p:nvSpPr>
          <p:cNvPr id="22" name="Légende : encadrée à une bordure 21"/>
          <p:cNvSpPr/>
          <p:nvPr/>
        </p:nvSpPr>
        <p:spPr>
          <a:xfrm>
            <a:off x="6499212" y="1762492"/>
            <a:ext cx="1461363" cy="360040"/>
          </a:xfrm>
          <a:prstGeom prst="accentBorderCallout1">
            <a:avLst>
              <a:gd name="adj1" fmla="val 82243"/>
              <a:gd name="adj2" fmla="val 105513"/>
              <a:gd name="adj3" fmla="val 126610"/>
              <a:gd name="adj4" fmla="val 12765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~ 58 000 MW</a:t>
            </a:r>
          </a:p>
        </p:txBody>
      </p:sp>
    </p:spTree>
    <p:extLst>
      <p:ext uri="{BB962C8B-B14F-4D97-AF65-F5344CB8AC3E}">
        <p14:creationId xmlns:p14="http://schemas.microsoft.com/office/powerpoint/2010/main" val="29075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612576" y="0"/>
            <a:ext cx="10441160" cy="1143000"/>
          </a:xfrm>
        </p:spPr>
        <p:txBody>
          <a:bodyPr/>
          <a:lstStyle/>
          <a:p>
            <a:r>
              <a:rPr lang="fr-FR" sz="2800" dirty="0"/>
              <a:t>Production d’électricité en novembre et décembre 2016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8" y="1037622"/>
            <a:ext cx="9121852" cy="4335273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7" name="Légende : encadrée à une bordure 6"/>
          <p:cNvSpPr/>
          <p:nvPr/>
        </p:nvSpPr>
        <p:spPr>
          <a:xfrm>
            <a:off x="1187624" y="2852936"/>
            <a:ext cx="1080120" cy="576064"/>
          </a:xfrm>
          <a:prstGeom prst="accentBorderCallout1">
            <a:avLst>
              <a:gd name="adj1" fmla="val 18750"/>
              <a:gd name="adj2" fmla="val -8333"/>
              <a:gd name="adj3" fmla="val -36612"/>
              <a:gd name="adj4" fmla="val -80662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39 MW </a:t>
            </a:r>
          </a:p>
        </p:txBody>
      </p:sp>
      <p:sp>
        <p:nvSpPr>
          <p:cNvPr id="8" name="Légende : encadrée à une bordure 7"/>
          <p:cNvSpPr/>
          <p:nvPr/>
        </p:nvSpPr>
        <p:spPr>
          <a:xfrm>
            <a:off x="7604720" y="2681883"/>
            <a:ext cx="1080120" cy="576064"/>
          </a:xfrm>
          <a:prstGeom prst="accentBorderCallout1">
            <a:avLst>
              <a:gd name="adj1" fmla="val -12515"/>
              <a:gd name="adj2" fmla="val 110957"/>
              <a:gd name="adj3" fmla="val -79903"/>
              <a:gd name="adj4" fmla="val 116872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50 MW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15516" y="409729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1</a:t>
            </a:r>
            <a:r>
              <a:rPr lang="fr-FR" b="1" baseline="30000" dirty="0"/>
              <a:t>er</a:t>
            </a:r>
            <a:r>
              <a:rPr lang="fr-FR" b="1" dirty="0"/>
              <a:t> novembre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393152" y="4220645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6 décembre</a:t>
            </a:r>
          </a:p>
        </p:txBody>
      </p:sp>
    </p:spTree>
    <p:extLst>
      <p:ext uri="{BB962C8B-B14F-4D97-AF65-F5344CB8AC3E}">
        <p14:creationId xmlns:p14="http://schemas.microsoft.com/office/powerpoint/2010/main" val="194072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Semaine du 5 au 10 décembre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076" y="1500584"/>
            <a:ext cx="6581775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4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Prix le 8 décembre 2016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1164629"/>
            <a:ext cx="6496050" cy="2667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801" y="3862954"/>
            <a:ext cx="6509224" cy="29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Accès Régulé Energie </a:t>
            </a:r>
            <a:r>
              <a:rPr lang="fr-FR"/>
              <a:t>Nucléaire Historique (ARENH)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1"/>
            <a:ext cx="8579296" cy="2980928"/>
          </a:xfrm>
        </p:spPr>
        <p:txBody>
          <a:bodyPr/>
          <a:lstStyle/>
          <a:p>
            <a:r>
              <a:rPr lang="fr-FR" dirty="0"/>
              <a:t>Offre premier semestre 2017</a:t>
            </a:r>
          </a:p>
          <a:p>
            <a:pPr lvl="1"/>
            <a:r>
              <a:rPr lang="fr-FR" dirty="0"/>
              <a:t>Le Gouvernement a maintenu le prix de 42 €/</a:t>
            </a:r>
            <a:r>
              <a:rPr lang="fr-FR" dirty="0" err="1"/>
              <a:t>MWh</a:t>
            </a:r>
            <a:endParaRPr lang="fr-FR" dirty="0"/>
          </a:p>
          <a:p>
            <a:pPr lvl="1"/>
            <a:endParaRPr lang="fr-FR" dirty="0"/>
          </a:p>
          <a:p>
            <a:pPr marL="514350" indent="-457200"/>
            <a:r>
              <a:rPr lang="fr-FR" dirty="0"/>
              <a:t>Souscrit : 40,75 TWh</a:t>
            </a:r>
          </a:p>
          <a:p>
            <a:pPr marL="914400" lvl="1" indent="-457200"/>
            <a:r>
              <a:rPr lang="fr-FR" dirty="0"/>
              <a:t>Max. annuel : 100 TWh</a:t>
            </a:r>
          </a:p>
          <a:p>
            <a:pPr marL="914400" lvl="1" indent="-457200"/>
            <a:endParaRPr lang="fr-FR" dirty="0"/>
          </a:p>
          <a:p>
            <a:pPr marL="514350" indent="-457200"/>
            <a:r>
              <a:rPr lang="fr-FR" dirty="0"/>
              <a:t>Il n’y a pas eu de souscription les précédents semestres</a:t>
            </a:r>
          </a:p>
          <a:p>
            <a:pPr marL="57150" indent="0">
              <a:buNone/>
            </a:pPr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5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message de l’Autorité de sûreté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47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59532" y="1128001"/>
            <a:ext cx="842493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</a:rPr>
              <a:t>La situation est devenue, en effet, très préoccupante. D'où la nécessité d'agir avec calme et rigueur. Une anomalie générique a été identifiée sur les  générateurs de vapeur, entraînant une procédure de contrôle de grande ampleur.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</a:rPr>
              <a:t>Ce n'est pas une première: au début des années 1990, une corrosion de tous les couvercles des réacteurs en activité avait été identifiée. À l'époque, EDF avait pu gérer la situation en remplaçant peu à peu tous les couvercles.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fr-FR" sz="2400" dirty="0"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2400" dirty="0">
                <a:latin typeface="Calibri" panose="020F0502020204030204" pitchFamily="34" charset="0"/>
              </a:rPr>
              <a:t>En 2013, dans le cadre de la préparation du projet de loi sur la transition énergétique, </a:t>
            </a:r>
            <a:r>
              <a:rPr lang="fr-FR" sz="2400" dirty="0">
                <a:highlight>
                  <a:srgbClr val="FFFF00"/>
                </a:highlight>
                <a:latin typeface="Calibri" panose="020F0502020204030204" pitchFamily="34" charset="0"/>
              </a:rPr>
              <a:t>j'avais averti de la nécessité de pouvoir se passer à intervalles réguliers de 5 à 1 0 réacteurs, car des problèmes génériques pouvaient être découverts. </a:t>
            </a:r>
            <a:r>
              <a:rPr lang="fr-FR" sz="2400" dirty="0">
                <a:latin typeface="Calibri" panose="020F0502020204030204" pitchFamily="34" charset="0"/>
              </a:rPr>
              <a:t>(…).</a:t>
            </a:r>
            <a:endParaRPr lang="fr-FR" sz="2400" dirty="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21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29760" y="-161228"/>
            <a:ext cx="5050904" cy="1143000"/>
          </a:xfrm>
        </p:spPr>
        <p:txBody>
          <a:bodyPr/>
          <a:lstStyle/>
          <a:p>
            <a:r>
              <a:rPr lang="fr-FR" sz="5400" b="1" dirty="0"/>
              <a:t>La cuve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65" y="1035496"/>
            <a:ext cx="3828079" cy="5273824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5</a:t>
            </a:fld>
            <a:endParaRPr lang="fr-FR"/>
          </a:p>
        </p:txBody>
      </p:sp>
      <p:grpSp>
        <p:nvGrpSpPr>
          <p:cNvPr id="25" name="Groupe 24"/>
          <p:cNvGrpSpPr/>
          <p:nvPr/>
        </p:nvGrpSpPr>
        <p:grpSpPr>
          <a:xfrm>
            <a:off x="5004048" y="649499"/>
            <a:ext cx="3571684" cy="5870760"/>
            <a:chOff x="5004048" y="649499"/>
            <a:chExt cx="3571684" cy="5870760"/>
          </a:xfrm>
        </p:grpSpPr>
        <p:grpSp>
          <p:nvGrpSpPr>
            <p:cNvPr id="10" name="Groupe 9"/>
            <p:cNvGrpSpPr/>
            <p:nvPr/>
          </p:nvGrpSpPr>
          <p:grpSpPr>
            <a:xfrm>
              <a:off x="5004048" y="649499"/>
              <a:ext cx="3571684" cy="5870760"/>
              <a:chOff x="5537614" y="946824"/>
              <a:chExt cx="3571684" cy="5659820"/>
            </a:xfrm>
          </p:grpSpPr>
          <p:pic>
            <p:nvPicPr>
              <p:cNvPr id="11" name="Image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7614" y="1298756"/>
                <a:ext cx="3422671" cy="5167432"/>
              </a:xfrm>
              <a:prstGeom prst="rect">
                <a:avLst/>
              </a:prstGeom>
            </p:spPr>
          </p:pic>
          <p:grpSp>
            <p:nvGrpSpPr>
              <p:cNvPr id="12" name="Groupe 11"/>
              <p:cNvGrpSpPr/>
              <p:nvPr/>
            </p:nvGrpSpPr>
            <p:grpSpPr>
              <a:xfrm>
                <a:off x="5724128" y="946824"/>
                <a:ext cx="3385170" cy="5659820"/>
                <a:chOff x="5724128" y="946824"/>
                <a:chExt cx="3385170" cy="5659820"/>
              </a:xfrm>
            </p:grpSpPr>
            <p:sp>
              <p:nvSpPr>
                <p:cNvPr id="13" name="ZoneTexte 12"/>
                <p:cNvSpPr txBox="1"/>
                <p:nvPr/>
              </p:nvSpPr>
              <p:spPr>
                <a:xfrm>
                  <a:off x="5724128" y="6237312"/>
                  <a:ext cx="1080120" cy="3693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150 mm</a:t>
                  </a:r>
                </a:p>
              </p:txBody>
            </p:sp>
            <p:sp>
              <p:nvSpPr>
                <p:cNvPr id="14" name="ZoneTexte 13"/>
                <p:cNvSpPr txBox="1"/>
                <p:nvPr/>
              </p:nvSpPr>
              <p:spPr>
                <a:xfrm>
                  <a:off x="7020272" y="946824"/>
                  <a:ext cx="1080120" cy="3693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250 mm</a:t>
                  </a:r>
                </a:p>
              </p:txBody>
            </p:sp>
            <p:sp>
              <p:nvSpPr>
                <p:cNvPr id="15" name="ZoneTexte 14"/>
                <p:cNvSpPr txBox="1"/>
                <p:nvPr/>
              </p:nvSpPr>
              <p:spPr>
                <a:xfrm>
                  <a:off x="8029178" y="4037424"/>
                  <a:ext cx="1080120" cy="369332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fr-FR" dirty="0"/>
                    <a:t>250 mm</a:t>
                  </a:r>
                </a:p>
              </p:txBody>
            </p:sp>
          </p:grpSp>
        </p:grpSp>
        <p:cxnSp>
          <p:nvCxnSpPr>
            <p:cNvPr id="17" name="Connecteur droit avec flèche 16"/>
            <p:cNvCxnSpPr/>
            <p:nvPr/>
          </p:nvCxnSpPr>
          <p:spPr>
            <a:xfrm flipV="1">
              <a:off x="6660232" y="2924944"/>
              <a:ext cx="0" cy="31683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/>
            <p:cNvSpPr txBox="1"/>
            <p:nvPr/>
          </p:nvSpPr>
          <p:spPr>
            <a:xfrm>
              <a:off x="6090662" y="2615772"/>
              <a:ext cx="110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10,53 m</a:t>
              </a: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>
              <a:off x="5724128" y="4797152"/>
              <a:ext cx="184269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/>
            <p:cNvSpPr txBox="1"/>
            <p:nvPr/>
          </p:nvSpPr>
          <p:spPr>
            <a:xfrm>
              <a:off x="5787875" y="4468657"/>
              <a:ext cx="9656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4,87 m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5833286" y="3414595"/>
              <a:ext cx="15470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176 </a:t>
              </a:r>
              <a:r>
                <a:rPr lang="fr-FR" sz="1400" dirty="0" err="1"/>
                <a:t>Mpa</a:t>
              </a:r>
              <a:r>
                <a:rPr lang="fr-FR" sz="1400" dirty="0"/>
                <a:t> abs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208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Caractéristiques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58F67-414F-439B-AB63-CDFB66DCAFBF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320719" y="1626922"/>
            <a:ext cx="60121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000" b="1" dirty="0"/>
              <a:t>Pression de calcul : 17,6 </a:t>
            </a:r>
            <a:r>
              <a:rPr lang="fr-FR" sz="2000" b="1" dirty="0" err="1"/>
              <a:t>MPa</a:t>
            </a:r>
            <a:r>
              <a:rPr lang="fr-FR" sz="2000" b="1" dirty="0"/>
              <a:t> abs.</a:t>
            </a:r>
          </a:p>
          <a:p>
            <a:pPr>
              <a:lnSpc>
                <a:spcPct val="200000"/>
              </a:lnSpc>
            </a:pPr>
            <a:r>
              <a:rPr lang="fr-FR" sz="2000" b="1" dirty="0"/>
              <a:t>Pression de fonctionnement : 15,5 </a:t>
            </a:r>
            <a:r>
              <a:rPr lang="fr-FR" sz="2000" b="1" dirty="0" err="1"/>
              <a:t>MpPa</a:t>
            </a:r>
            <a:r>
              <a:rPr lang="fr-FR" sz="2000" b="1" dirty="0"/>
              <a:t> abs.</a:t>
            </a:r>
          </a:p>
          <a:p>
            <a:pPr>
              <a:lnSpc>
                <a:spcPct val="200000"/>
              </a:lnSpc>
            </a:pPr>
            <a:r>
              <a:rPr lang="fr-FR" sz="2000" b="1" dirty="0"/>
              <a:t>Température branche chaude : 328,1 °C</a:t>
            </a:r>
          </a:p>
          <a:p>
            <a:pPr>
              <a:lnSpc>
                <a:spcPct val="200000"/>
              </a:lnSpc>
            </a:pPr>
            <a:r>
              <a:rPr lang="fr-FR" sz="2000" b="1" dirty="0"/>
              <a:t>Température branche froide : 295,5 °C</a:t>
            </a:r>
          </a:p>
          <a:p>
            <a:pPr>
              <a:lnSpc>
                <a:spcPct val="200000"/>
              </a:lnSpc>
            </a:pPr>
            <a:r>
              <a:rPr lang="fr-FR" sz="2000" b="1" dirty="0"/>
              <a:t>Diamètre interne en partie courante : 4 870 mm</a:t>
            </a:r>
          </a:p>
          <a:p>
            <a:pPr>
              <a:lnSpc>
                <a:spcPct val="200000"/>
              </a:lnSpc>
            </a:pPr>
            <a:r>
              <a:rPr lang="fr-FR" sz="2000" b="1" dirty="0"/>
              <a:t>Hauteur de la partie inférieure : 10 532,5 mm</a:t>
            </a:r>
          </a:p>
          <a:p>
            <a:pPr>
              <a:lnSpc>
                <a:spcPct val="200000"/>
              </a:lnSpc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604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-27657"/>
            <a:ext cx="8229600" cy="695741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Caractéristiques</a:t>
            </a:r>
          </a:p>
        </p:txBody>
      </p:sp>
      <p:sp>
        <p:nvSpPr>
          <p:cNvPr id="20" name="Espace réservé du contenu 19"/>
          <p:cNvSpPr>
            <a:spLocks noGrp="1"/>
          </p:cNvSpPr>
          <p:nvPr>
            <p:ph sz="half" idx="2"/>
          </p:nvPr>
        </p:nvSpPr>
        <p:spPr>
          <a:xfrm>
            <a:off x="362879" y="760219"/>
            <a:ext cx="5076056" cy="158801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fr-FR" b="1" dirty="0"/>
              <a:t>Matériau : 16MND5 </a:t>
            </a:r>
            <a:r>
              <a:rPr lang="fr-FR" sz="1800" dirty="0"/>
              <a:t>(ASTM A508 Cl.3)</a:t>
            </a:r>
          </a:p>
          <a:p>
            <a:pPr>
              <a:lnSpc>
                <a:spcPct val="200000"/>
              </a:lnSpc>
            </a:pPr>
            <a:r>
              <a:rPr lang="fr-FR" b="1" dirty="0"/>
              <a:t>Concilier résistance et ténacité</a:t>
            </a:r>
          </a:p>
          <a:p>
            <a:pPr>
              <a:lnSpc>
                <a:spcPct val="200000"/>
              </a:lnSpc>
            </a:pPr>
            <a:endParaRPr lang="fr-FR" dirty="0"/>
          </a:p>
        </p:txBody>
      </p:sp>
      <p:pic>
        <p:nvPicPr>
          <p:cNvPr id="23" name="Espace réservé du contenu 2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83" y="2315135"/>
            <a:ext cx="4041775" cy="2658827"/>
          </a:xfr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58F67-414F-439B-AB63-CDFB66DCAFBF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20627" y="5157192"/>
            <a:ext cx="484634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Pression de calcul : 17,6 </a:t>
            </a:r>
            <a:r>
              <a:rPr lang="fr-FR" sz="1600" dirty="0" err="1"/>
              <a:t>MPa</a:t>
            </a:r>
            <a:r>
              <a:rPr lang="fr-FR" sz="1600" dirty="0"/>
              <a:t> abs.</a:t>
            </a:r>
          </a:p>
          <a:p>
            <a:r>
              <a:rPr lang="fr-FR" sz="1600" dirty="0"/>
              <a:t>Pression de fonctionnement : 15,5 </a:t>
            </a:r>
            <a:r>
              <a:rPr lang="fr-FR" sz="1600" dirty="0" err="1"/>
              <a:t>MPa</a:t>
            </a:r>
            <a:r>
              <a:rPr lang="fr-FR" sz="1600" dirty="0"/>
              <a:t> abs.</a:t>
            </a:r>
          </a:p>
          <a:p>
            <a:r>
              <a:rPr lang="fr-FR" sz="1600" dirty="0"/>
              <a:t>Température branche chaude : 328,1 °C</a:t>
            </a:r>
          </a:p>
          <a:p>
            <a:r>
              <a:rPr lang="fr-FR" sz="1600" dirty="0"/>
              <a:t>Température branche froide : 295,5 °C</a:t>
            </a:r>
          </a:p>
          <a:p>
            <a:endParaRPr lang="fr-FR" sz="1400" dirty="0"/>
          </a:p>
        </p:txBody>
      </p:sp>
      <p:grpSp>
        <p:nvGrpSpPr>
          <p:cNvPr id="3" name="Groupe 2"/>
          <p:cNvGrpSpPr/>
          <p:nvPr/>
        </p:nvGrpSpPr>
        <p:grpSpPr>
          <a:xfrm>
            <a:off x="5466970" y="946824"/>
            <a:ext cx="3642328" cy="5659820"/>
            <a:chOff x="5466970" y="946824"/>
            <a:chExt cx="3642328" cy="5659820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6970" y="1310541"/>
              <a:ext cx="3422671" cy="5167432"/>
            </a:xfrm>
            <a:prstGeom prst="rect">
              <a:avLst/>
            </a:prstGeom>
          </p:spPr>
        </p:pic>
        <p:grpSp>
          <p:nvGrpSpPr>
            <p:cNvPr id="17" name="Groupe 16"/>
            <p:cNvGrpSpPr/>
            <p:nvPr/>
          </p:nvGrpSpPr>
          <p:grpSpPr>
            <a:xfrm>
              <a:off x="5724128" y="946824"/>
              <a:ext cx="3385170" cy="5659820"/>
              <a:chOff x="5724128" y="946824"/>
              <a:chExt cx="3385170" cy="5659820"/>
            </a:xfrm>
          </p:grpSpPr>
          <p:sp>
            <p:nvSpPr>
              <p:cNvPr id="14" name="ZoneTexte 13"/>
              <p:cNvSpPr txBox="1"/>
              <p:nvPr/>
            </p:nvSpPr>
            <p:spPr>
              <a:xfrm>
                <a:off x="5724128" y="6237312"/>
                <a:ext cx="1080120" cy="3693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150 mm</a:t>
                </a: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7020272" y="946824"/>
                <a:ext cx="1080120" cy="3693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250 mm</a:t>
                </a: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8029178" y="4037424"/>
                <a:ext cx="1080120" cy="369332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fr-FR" dirty="0"/>
                  <a:t>250 mm</a:t>
                </a:r>
              </a:p>
            </p:txBody>
          </p:sp>
        </p:grpSp>
      </p:grpSp>
      <p:cxnSp>
        <p:nvCxnSpPr>
          <p:cNvPr id="8" name="Connecteur droit avec flèche 7"/>
          <p:cNvCxnSpPr/>
          <p:nvPr/>
        </p:nvCxnSpPr>
        <p:spPr>
          <a:xfrm>
            <a:off x="6228184" y="4797152"/>
            <a:ext cx="180099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5004048" y="4581435"/>
            <a:ext cx="11870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D:4,87  m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731272" y="2646953"/>
            <a:ext cx="15050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H : 10,53  m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 flipV="1">
            <a:off x="7123853" y="2453541"/>
            <a:ext cx="17081" cy="38164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29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139" y="1556792"/>
            <a:ext cx="451485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8" y="1739826"/>
            <a:ext cx="4241425" cy="377740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885" y="1732112"/>
            <a:ext cx="4757709" cy="416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>
                <a:solidFill>
                  <a:schemeClr val="tx2">
                    <a:lumMod val="75000"/>
                  </a:schemeClr>
                </a:solidFill>
              </a:rPr>
              <a:t>Quelques détails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Académie des Technologies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13 mai 2015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12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critères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Arrêté ESPN (décembre 2005)</a:t>
            </a:r>
          </a:p>
          <a:p>
            <a:pPr lvl="2"/>
            <a:r>
              <a:rPr lang="fr-FR" sz="1800" dirty="0"/>
              <a:t>&gt; </a:t>
            </a:r>
            <a:r>
              <a:rPr lang="fr-FR" sz="1800" dirty="0">
                <a:highlight>
                  <a:srgbClr val="FFFF00"/>
                </a:highlight>
              </a:rPr>
              <a:t>60 </a:t>
            </a:r>
            <a:r>
              <a:rPr lang="fr-FR" sz="1800" dirty="0"/>
              <a:t>J à 0°C si résistance à la traction &gt; 600 </a:t>
            </a:r>
            <a:r>
              <a:rPr lang="fr-FR" sz="1800" dirty="0" err="1"/>
              <a:t>Mpa</a:t>
            </a:r>
            <a:endParaRPr lang="fr-FR" sz="1800" dirty="0"/>
          </a:p>
          <a:p>
            <a:r>
              <a:rPr lang="fr-FR" sz="2400" dirty="0"/>
              <a:t>Cuve Flamanville soumise à l’ESPN</a:t>
            </a:r>
          </a:p>
          <a:p>
            <a:pPr lvl="2"/>
            <a:r>
              <a:rPr lang="fr-FR" sz="1800" dirty="0"/>
              <a:t>Guides d’application ESPN postérieurs à la fabrication</a:t>
            </a:r>
          </a:p>
          <a:p>
            <a:r>
              <a:rPr lang="fr-FR" sz="2400" dirty="0"/>
              <a:t>Essais mécaniques dans des zones représentatives (</a:t>
            </a:r>
            <a:r>
              <a:rPr lang="fr-FR" sz="2400" dirty="0" err="1"/>
              <a:t>Nine</a:t>
            </a:r>
            <a:r>
              <a:rPr lang="fr-FR" sz="2400" dirty="0"/>
              <a:t> Mile Point – US EPR)</a:t>
            </a:r>
          </a:p>
          <a:p>
            <a:r>
              <a:rPr lang="fr-FR" sz="2400" dirty="0"/>
              <a:t>Résilience </a:t>
            </a:r>
            <a:r>
              <a:rPr lang="fr-FR" sz="2400" dirty="0">
                <a:highlight>
                  <a:srgbClr val="FFFF00"/>
                </a:highlight>
              </a:rPr>
              <a:t>36 J &lt;R&lt; 64 J    Moyenne 52 J</a:t>
            </a:r>
          </a:p>
          <a:p>
            <a:r>
              <a:rPr lang="fr-FR" sz="2400" dirty="0">
                <a:highlight>
                  <a:srgbClr val="FFFF00"/>
                </a:highlight>
              </a:rPr>
              <a:t>Carbone au centre : 0,30 % pour une valeur visée de 0,22 %</a:t>
            </a:r>
          </a:p>
          <a:p>
            <a:r>
              <a:rPr lang="fr-FR" sz="2400" dirty="0"/>
              <a:t>Les caractéristiques en peau vraisemblablement  &gt; ESPN</a:t>
            </a:r>
          </a:p>
          <a:p>
            <a:r>
              <a:rPr lang="fr-FR" sz="2400" dirty="0"/>
              <a:t>Toutes les caractéristiques vraisemblablement &gt; RCCM</a:t>
            </a:r>
          </a:p>
          <a:p>
            <a:endParaRPr lang="fr-FR" sz="2400" dirty="0"/>
          </a:p>
          <a:p>
            <a:pPr lvl="2"/>
            <a:endParaRPr lang="fr-FR" sz="1800" dirty="0"/>
          </a:p>
          <a:p>
            <a:endParaRPr lang="en-US" sz="2400" b="1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10/12/2016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A7341-BC96-44C6-A824-0EDAEF528BBA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044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04857A2D3108B4AB960062205261A71" ma:contentTypeVersion="0" ma:contentTypeDescription="Crée un document." ma:contentTypeScope="" ma:versionID="c332088bded90fd66d9d1ea1de46e54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fe331b061e72866024fe28ebad680d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0539B6-CAE3-4C1B-894D-91D150983D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A2A3D4D-F89A-43ED-8FC3-9093E1E62092}">
  <ds:schemaRefs>
    <ds:schemaRef ds:uri="http://purl.org/dc/dcmitype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73DB2C11-A292-49EA-988A-8FB24C3C6C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11850</TotalTime>
  <Words>1651</Words>
  <Application>Microsoft Office PowerPoint</Application>
  <PresentationFormat>Affichage à l'écran (4:3)</PresentationFormat>
  <Paragraphs>346</Paragraphs>
  <Slides>47</Slides>
  <Notes>20</Notes>
  <HiddenSlides>1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48" baseType="lpstr">
      <vt:lpstr>Thème Office</vt:lpstr>
      <vt:lpstr>Anomalies de pièces forgées utilisées par AREVA Pourquoi des centrales nucléaires françaises sont à l’arrêt</vt:lpstr>
      <vt:lpstr>La chaudière nucléaire</vt:lpstr>
      <vt:lpstr>Du couvercle de Flamanville au rééxamen de tous les dossiers de fabrication depuis quarante ans</vt:lpstr>
      <vt:lpstr>Communiqué ASN à la suite d’inspections initiées par celles-ci–  Cuve Flamanville 3 EPR - 8 avril 2015</vt:lpstr>
      <vt:lpstr>La cuve</vt:lpstr>
      <vt:lpstr>Caractéristiques</vt:lpstr>
      <vt:lpstr>Caractéristiques</vt:lpstr>
      <vt:lpstr>Quelques détails</vt:lpstr>
      <vt:lpstr>Les critères</vt:lpstr>
      <vt:lpstr>Présentation PowerPoint</vt:lpstr>
      <vt:lpstr>Energie absorbée Charpy V notch test</vt:lpstr>
      <vt:lpstr>Eprouvettes</vt:lpstr>
      <vt:lpstr>Les opérations de forge</vt:lpstr>
      <vt:lpstr>Les pièces ne peuvent pas être homogènes</vt:lpstr>
      <vt:lpstr>Les pièces ne peuvent pas être homogènes</vt:lpstr>
      <vt:lpstr>Présentation PowerPoint</vt:lpstr>
      <vt:lpstr>Présentation PowerPoint</vt:lpstr>
      <vt:lpstr>Choc froid et sûreté</vt:lpstr>
      <vt:lpstr>Les critères</vt:lpstr>
      <vt:lpstr>La situation</vt:lpstr>
      <vt:lpstr>Méthodologie d’analyse du risque de rupture</vt:lpstr>
      <vt:lpstr>Extension de la revue de sûreté</vt:lpstr>
      <vt:lpstr>Historique de la forge</vt:lpstr>
      <vt:lpstr>Examen à la demande de l’ASN de tous les composants forgés</vt:lpstr>
      <vt:lpstr>     N4</vt:lpstr>
      <vt:lpstr>Fonds primaires de générateurs de vapeur </vt:lpstr>
      <vt:lpstr>Décision du 18 octobre – Fonds JCFC</vt:lpstr>
      <vt:lpstr>Arguments d’acceptation</vt:lpstr>
      <vt:lpstr>Mesures compensatoires</vt:lpstr>
      <vt:lpstr>Extension de la revue de sûreté</vt:lpstr>
      <vt:lpstr>Irrégularités Forge du Creusot</vt:lpstr>
      <vt:lpstr>L’étendue des irrégularités</vt:lpstr>
      <vt:lpstr>Etendue des irrégularités (suite)</vt:lpstr>
      <vt:lpstr>Le forgeage d’un lingot creux</vt:lpstr>
      <vt:lpstr>Présentation PowerPoint</vt:lpstr>
      <vt:lpstr>Ségrégations Lingot creux ou plein</vt:lpstr>
      <vt:lpstr>Présentation PowerPoint</vt:lpstr>
      <vt:lpstr>Présentation PowerPoint</vt:lpstr>
      <vt:lpstr>Présentation PowerPoint</vt:lpstr>
      <vt:lpstr>Présentation PowerPoint</vt:lpstr>
      <vt:lpstr>Situation en juin 2016</vt:lpstr>
      <vt:lpstr>Production d’électricité jusqu’au 30 octobre 2016</vt:lpstr>
      <vt:lpstr>Production d’électricité en novembre et décembre 2016</vt:lpstr>
      <vt:lpstr>Semaine du 5 au 10 décembre</vt:lpstr>
      <vt:lpstr>Prix le 8 décembre 2016 </vt:lpstr>
      <vt:lpstr>Offre Accès Régulé Energie Nucléaire Historique (ARENH)</vt:lpstr>
      <vt:lpstr>Le message de l’Autorité de sûreté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Farge</dc:creator>
  <cp:lastModifiedBy>Vincent Ginocchio</cp:lastModifiedBy>
  <cp:revision>504</cp:revision>
  <cp:lastPrinted>2014-04-16T16:08:37Z</cp:lastPrinted>
  <dcterms:created xsi:type="dcterms:W3CDTF">2007-03-01T07:52:45Z</dcterms:created>
  <dcterms:modified xsi:type="dcterms:W3CDTF">2016-12-10T22:46:38Z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0x010100204857A2D3108B4AB960062205261A71</vt:lpwstr>
  </property>
</Properties>
</file>